
<file path=[Content_Types].xml><?xml version="1.0" encoding="utf-8"?>
<Types xmlns="http://schemas.openxmlformats.org/package/2006/content-types">
  <Default Extension="bin" ContentType="image/unknown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heme/theme2.xml" ContentType="application/vnd.openxmlformats-officedocument.theme+xml"/>
  <Override PartName="/ppt/tags/tag37.xml" ContentType="application/vnd.openxmlformats-officedocument.presentationml.tags+xml"/>
  <Override PartName="/ppt/notesSlides/notesSlide1.xml" ContentType="application/vnd.openxmlformats-officedocument.presentationml.notesSlide+xml"/>
  <Override PartName="/ppt/tags/tag38.xml" ContentType="application/vnd.openxmlformats-officedocument.presentationml.tags+xml"/>
  <Override PartName="/ppt/notesSlides/notesSlide2.xml" ContentType="application/vnd.openxmlformats-officedocument.presentationml.notesSlide+xml"/>
  <Override PartName="/ppt/tags/tag39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64" r:id="rId2"/>
    <p:sldId id="279" r:id="rId3"/>
    <p:sldId id="270" r:id="rId4"/>
    <p:sldId id="274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5">
          <p15:clr>
            <a:srgbClr val="A4A3A4"/>
          </p15:clr>
        </p15:guide>
        <p15:guide id="2" pos="380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CC"/>
    <a:srgbClr val="066CB6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8" autoAdjust="0"/>
    <p:restoredTop sz="93342" autoAdjust="0"/>
  </p:normalViewPr>
  <p:slideViewPr>
    <p:cSldViewPr snapToGrid="0">
      <p:cViewPr varScale="1">
        <p:scale>
          <a:sx n="88" d="100"/>
          <a:sy n="88" d="100"/>
        </p:scale>
        <p:origin x="924" y="92"/>
      </p:cViewPr>
      <p:guideLst>
        <p:guide orient="horz" pos="2225"/>
        <p:guide pos="3805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2F91D-ED26-46D4-884D-BC0B23FCB89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D2F4C-03CD-413D-92DB-171C4AFD3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74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D2F4C-03CD-413D-92DB-171C4AFD31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6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kern="1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latin typeface="+mj-lt"/>
                <a:ea typeface="等线" panose="02010600030101010101" pitchFamily="2" charset="-122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latin typeface="+mj-lt"/>
              </a:rPr>
              <a:t>. </a:t>
            </a: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D2F4C-03CD-413D-92DB-171C4AFD31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10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kern="1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latin typeface="+mj-lt"/>
                <a:ea typeface="等线" panose="02010600030101010101" pitchFamily="2" charset="-122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latin typeface="+mj-lt"/>
              </a:rPr>
              <a:t>. </a:t>
            </a: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D2F4C-03CD-413D-92DB-171C4AFD31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94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1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1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10" Type="http://schemas.openxmlformats.org/officeDocument/2006/relationships/image" Target="../media/image1.bin"/><Relationship Id="rId4" Type="http://schemas.openxmlformats.org/officeDocument/2006/relationships/tags" Target="../tags/tag15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bin"/><Relationship Id="rId3" Type="http://schemas.openxmlformats.org/officeDocument/2006/relationships/tags" Target="../tags/tag2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image" Target="../media/image1.bin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gradFill rotWithShape="1">
          <a:gsLst>
            <a:gs pos="0">
              <a:schemeClr val="accent3">
                <a:lumMod val="50000"/>
              </a:schemeClr>
            </a:gs>
            <a:gs pos="100000">
              <a:schemeClr val="bg2">
                <a:lumMod val="9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12000" y="646963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4116000" y="646963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8877600" y="646963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A1295629-5A95-2601-A7E7-25FF16C92C6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835" y="60325"/>
            <a:ext cx="3525520" cy="661035"/>
          </a:xfrm>
          <a:prstGeom prst="rect">
            <a:avLst/>
          </a:prstGeom>
        </p:spPr>
      </p:pic>
      <p:sp>
        <p:nvSpPr>
          <p:cNvPr id="7" name="직사각형 7">
            <a:extLst>
              <a:ext uri="{FF2B5EF4-FFF2-40B4-BE49-F238E27FC236}">
                <a16:creationId xmlns:a16="http://schemas.microsoft.com/office/drawing/2014/main" id="{AA976750-B14A-1770-9762-ECB5908E65C7}"/>
              </a:ext>
            </a:extLst>
          </p:cNvPr>
          <p:cNvSpPr/>
          <p:nvPr userDrawn="1"/>
        </p:nvSpPr>
        <p:spPr>
          <a:xfrm>
            <a:off x="347980" y="782320"/>
            <a:ext cx="11630660" cy="56263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gradFill rotWithShape="1">
          <a:gsLst>
            <a:gs pos="0">
              <a:schemeClr val="accent3">
                <a:lumMod val="50000"/>
              </a:schemeClr>
            </a:gs>
            <a:gs pos="100000">
              <a:schemeClr val="bg2">
                <a:lumMod val="9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期占位符 15">
            <a:extLst>
              <a:ext uri="{FF2B5EF4-FFF2-40B4-BE49-F238E27FC236}">
                <a16:creationId xmlns:a16="http://schemas.microsoft.com/office/drawing/2014/main" id="{405A41B0-A85E-BCBC-5948-200B05627DA9}"/>
              </a:ext>
            </a:extLst>
          </p:cNvPr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12000" y="646963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10" name="页脚占位符 16">
            <a:extLst>
              <a:ext uri="{FF2B5EF4-FFF2-40B4-BE49-F238E27FC236}">
                <a16:creationId xmlns:a16="http://schemas.microsoft.com/office/drawing/2014/main" id="{A180E92B-F1E6-1418-115E-C9C78010C618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4116000" y="646963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11" name="灯片编号占位符 17">
            <a:extLst>
              <a:ext uri="{FF2B5EF4-FFF2-40B4-BE49-F238E27FC236}">
                <a16:creationId xmlns:a16="http://schemas.microsoft.com/office/drawing/2014/main" id="{78F72C79-8BF3-5144-4486-87EF6EBB9297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8877600" y="646963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13" name="직사각형 7">
            <a:extLst>
              <a:ext uri="{FF2B5EF4-FFF2-40B4-BE49-F238E27FC236}">
                <a16:creationId xmlns:a16="http://schemas.microsoft.com/office/drawing/2014/main" id="{1FA46888-2B18-66B8-764E-EF0717BCE91D}"/>
              </a:ext>
            </a:extLst>
          </p:cNvPr>
          <p:cNvSpPr/>
          <p:nvPr userDrawn="1"/>
        </p:nvSpPr>
        <p:spPr>
          <a:xfrm>
            <a:off x="347980" y="782320"/>
            <a:ext cx="11630660" cy="56263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图片 5">
            <a:extLst>
              <a:ext uri="{FF2B5EF4-FFF2-40B4-BE49-F238E27FC236}">
                <a16:creationId xmlns:a16="http://schemas.microsoft.com/office/drawing/2014/main" id="{076362D7-68DC-4C6F-881E-F854312B067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835" y="60325"/>
            <a:ext cx="3525520" cy="6610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7">
            <a:extLst>
              <a:ext uri="{FF2B5EF4-FFF2-40B4-BE49-F238E27FC236}">
                <a16:creationId xmlns:a16="http://schemas.microsoft.com/office/drawing/2014/main" id="{EBA11D0F-BC78-66A8-4640-29EC24D93E94}"/>
              </a:ext>
            </a:extLst>
          </p:cNvPr>
          <p:cNvSpPr/>
          <p:nvPr userDrawn="1"/>
        </p:nvSpPr>
        <p:spPr>
          <a:xfrm>
            <a:off x="6261321" y="1225685"/>
            <a:ext cx="5342400" cy="508871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7">
            <a:extLst>
              <a:ext uri="{FF2B5EF4-FFF2-40B4-BE49-F238E27FC236}">
                <a16:creationId xmlns:a16="http://schemas.microsoft.com/office/drawing/2014/main" id="{02A3B578-8FAC-1BC1-454F-4652003AC310}"/>
              </a:ext>
            </a:extLst>
          </p:cNvPr>
          <p:cNvSpPr/>
          <p:nvPr userDrawn="1"/>
        </p:nvSpPr>
        <p:spPr>
          <a:xfrm>
            <a:off x="608400" y="1225685"/>
            <a:ext cx="5342400" cy="508871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7CF51657-C121-0D5F-D021-E26DDAEAD9D8}"/>
              </a:ext>
            </a:extLst>
          </p:cNvPr>
          <p:cNvSpPr/>
          <p:nvPr userDrawn="1"/>
        </p:nvSpPr>
        <p:spPr>
          <a:xfrm>
            <a:off x="-3000" y="-10601"/>
            <a:ext cx="12192000" cy="808269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0235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4" name="图片 5">
            <a:extLst>
              <a:ext uri="{FF2B5EF4-FFF2-40B4-BE49-F238E27FC236}">
                <a16:creationId xmlns:a16="http://schemas.microsoft.com/office/drawing/2014/main" id="{96CE764D-3EEE-440F-8886-8EFF27AFE0B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835" y="60325"/>
            <a:ext cx="3525520" cy="6610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gradFill rotWithShape="1">
          <a:gsLst>
            <a:gs pos="0">
              <a:srgbClr val="FFFFFF"/>
            </a:gs>
            <a:gs pos="17000">
              <a:schemeClr val="bg2">
                <a:lumMod val="9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25F6AD3A-24A0-D8DE-FD0A-8AE70C1FB0E3}"/>
              </a:ext>
            </a:extLst>
          </p:cNvPr>
          <p:cNvSpPr/>
          <p:nvPr userDrawn="1"/>
        </p:nvSpPr>
        <p:spPr>
          <a:xfrm>
            <a:off x="-3000" y="-10601"/>
            <a:ext cx="12192000" cy="808269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2024/3/19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4769" y="64225"/>
            <a:ext cx="10969200" cy="705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pic>
        <p:nvPicPr>
          <p:cNvPr id="10" name="图片 5">
            <a:extLst>
              <a:ext uri="{FF2B5EF4-FFF2-40B4-BE49-F238E27FC236}">
                <a16:creationId xmlns:a16="http://schemas.microsoft.com/office/drawing/2014/main" id="{EE603C69-3E16-42C1-8FCA-6FCBE2662D0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835" y="60325"/>
            <a:ext cx="3525520" cy="6610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gradFill rotWithShape="1">
          <a:gsLst>
            <a:gs pos="0">
              <a:schemeClr val="accent3">
                <a:lumMod val="50000"/>
              </a:schemeClr>
            </a:gs>
            <a:gs pos="14000">
              <a:schemeClr val="bg2">
                <a:lumMod val="9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5">
            <a:extLst>
              <a:ext uri="{FF2B5EF4-FFF2-40B4-BE49-F238E27FC236}">
                <a16:creationId xmlns:a16="http://schemas.microsoft.com/office/drawing/2014/main" id="{5422B836-214D-4BF5-90FC-7235F587731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835" y="60325"/>
            <a:ext cx="3525520" cy="6610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gradFill rotWithShape="1">
          <a:gsLst>
            <a:gs pos="0">
              <a:schemeClr val="accent3">
                <a:lumMod val="50000"/>
              </a:schemeClr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7">
            <a:extLst>
              <a:ext uri="{FF2B5EF4-FFF2-40B4-BE49-F238E27FC236}">
                <a16:creationId xmlns:a16="http://schemas.microsoft.com/office/drawing/2014/main" id="{3518FBF9-D201-3B76-5C43-54881871210B}"/>
              </a:ext>
            </a:extLst>
          </p:cNvPr>
          <p:cNvSpPr/>
          <p:nvPr userDrawn="1"/>
        </p:nvSpPr>
        <p:spPr>
          <a:xfrm>
            <a:off x="347980" y="782320"/>
            <a:ext cx="11630660" cy="56263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pic>
        <p:nvPicPr>
          <p:cNvPr id="5" name="图片 5">
            <a:extLst>
              <a:ext uri="{FF2B5EF4-FFF2-40B4-BE49-F238E27FC236}">
                <a16:creationId xmlns:a16="http://schemas.microsoft.com/office/drawing/2014/main" id="{C478CA12-13E1-4106-B543-10D8D93085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835" y="60325"/>
            <a:ext cx="3525520" cy="6610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0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1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2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3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62" r:id="rId4"/>
    <p:sldLayoutId id="2147483663" r:id="rId5"/>
    <p:sldLayoutId id="2147483664" r:id="rId6"/>
    <p:sldLayoutId id="2147483665" r:id="rId7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25643" y="1659072"/>
            <a:ext cx="100418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Helvetica" panose="020B0604020202030204" pitchFamily="34" charset="0"/>
                <a:cs typeface="Helvetica" panose="020B0604020202030204" pitchFamily="34" charset="0"/>
              </a:rPr>
              <a:t>Welcome in </a:t>
            </a:r>
            <a:r>
              <a:rPr lang="en-US" altLang="zh-CN" sz="3200" b="1" dirty="0">
                <a:latin typeface="Helvetica" panose="020B0604020202030204" pitchFamily="34" charset="0"/>
                <a:cs typeface="Helvetica" panose="020B0604020202030204" pitchFamily="34" charset="0"/>
              </a:rPr>
              <a:t>IEEE International Symposium on Circuits and Systems (</a:t>
            </a:r>
            <a:r>
              <a:rPr lang="en-US" sz="3200" b="1" dirty="0">
                <a:latin typeface="Helvetica" panose="020B0604020202030204" pitchFamily="34" charset="0"/>
                <a:cs typeface="Helvetica" panose="020B0604020202030204" pitchFamily="34" charset="0"/>
              </a:rPr>
              <a:t>ISCAS)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AE0BA4-8995-3EA5-CDD5-DDFF8DAF3E41}"/>
              </a:ext>
            </a:extLst>
          </p:cNvPr>
          <p:cNvSpPr txBox="1"/>
          <p:nvPr/>
        </p:nvSpPr>
        <p:spPr>
          <a:xfrm>
            <a:off x="820615" y="3044279"/>
            <a:ext cx="1055077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2200" b="1" i="1">
                <a:solidFill>
                  <a:srgbClr val="349BD4"/>
                </a:solidFill>
                <a:latin typeface="Helvetica" panose="020B0604020202030204" pitchFamily="34" charset="0"/>
                <a:cs typeface="Helvetica" panose="020B0604020202030204" pitchFamily="34" charset="0"/>
              </a:defRPr>
            </a:lvl1pPr>
          </a:lstStyle>
          <a:p>
            <a:r>
              <a:rPr lang="en-US">
                <a:solidFill>
                  <a:schemeClr val="tx1"/>
                </a:solidFill>
              </a:rPr>
              <a:t>Theme: “</a:t>
            </a:r>
            <a:r>
              <a:rPr lang="en-US" altLang="zh-CN">
                <a:solidFill>
                  <a:schemeClr val="tx1"/>
                </a:solidFill>
              </a:rPr>
              <a:t>provide a dynamic platform for Ph.D. students to showcase and discuss their dissertation research with a diverse community of peers, mentors, and industry professionals.</a:t>
            </a:r>
            <a:r>
              <a:rPr lang="en-US">
                <a:solidFill>
                  <a:schemeClr val="tx1"/>
                </a:solidFill>
              </a:rPr>
              <a:t>”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BEA5AA9B-63D9-8E48-A00F-C85A684A888F}"/>
              </a:ext>
            </a:extLst>
          </p:cNvPr>
          <p:cNvSpPr txBox="1"/>
          <p:nvPr/>
        </p:nvSpPr>
        <p:spPr>
          <a:xfrm>
            <a:off x="1075055" y="2319799"/>
            <a:ext cx="100418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>
                <a:latin typeface="Helvetica" panose="020B0604020202030204" pitchFamily="34" charset="0"/>
                <a:ea typeface="Helvetica" panose="020B0604020202030204" pitchFamily="34" charset="0"/>
                <a:cs typeface="Helvetica" panose="020B0604020202030204" pitchFamily="34" charset="0"/>
              </a:rPr>
              <a:t>Welcome Speech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9572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88266675-68B3-A07C-D4A3-9BD780495117}"/>
              </a:ext>
            </a:extLst>
          </p:cNvPr>
          <p:cNvSpPr txBox="1"/>
          <p:nvPr/>
        </p:nvSpPr>
        <p:spPr>
          <a:xfrm>
            <a:off x="101600" y="1016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Topic</a:t>
            </a:r>
            <a:endParaRPr lang="zh-CN" altLang="en-US" sz="36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7B09ABAD-505C-A0A6-5DBB-617DE90EF8C1}"/>
              </a:ext>
            </a:extLst>
          </p:cNvPr>
          <p:cNvSpPr txBox="1"/>
          <p:nvPr/>
        </p:nvSpPr>
        <p:spPr>
          <a:xfrm>
            <a:off x="386330" y="905389"/>
            <a:ext cx="742514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600" b="1" i="1">
                <a:latin typeface="Helvetica" panose="020B0604020202030204" pitchFamily="34" charset="0"/>
                <a:cs typeface="Helvetica" panose="020B0604020202030204" pitchFamily="34" charset="0"/>
              </a:rPr>
              <a:t>Level 1</a:t>
            </a:r>
            <a:endParaRPr lang="en-US" sz="2600" b="1" i="1" dirty="0">
              <a:latin typeface="Helvetica" panose="020B0604020202030204" pitchFamily="34" charset="0"/>
              <a:cs typeface="Helvetica" panose="020B060402020203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C271D3B-838F-FF06-CF18-BA6913ADFD81}"/>
              </a:ext>
            </a:extLst>
          </p:cNvPr>
          <p:cNvSpPr txBox="1">
            <a:spLocks/>
          </p:cNvSpPr>
          <p:nvPr/>
        </p:nvSpPr>
        <p:spPr>
          <a:xfrm>
            <a:off x="386330" y="1658957"/>
            <a:ext cx="10980294" cy="2638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Microsoft YaHei" panose="020B0503020204020204" pitchFamily="34" charset="-122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Microsoft YaHei" panose="020B0503020204020204" pitchFamily="34" charset="-122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Microsoft YaHei" panose="020B0503020204020204" pitchFamily="34" charset="-122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j-lt"/>
                <a:ea typeface="Microsoft YaHei" panose="020B0503020204020204" pitchFamily="34" charset="-122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j-lt"/>
                <a:ea typeface="Microsoft YaHei" panose="020B0503020204020204" pitchFamily="34" charset="-122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Level 2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300">
                <a:latin typeface="Helvetica" panose="020B0604020202020204" pitchFamily="34" charset="0"/>
                <a:cs typeface="Helvetica" panose="020B0604020202020204" pitchFamily="34" charset="0"/>
              </a:rPr>
              <a:t>Level 3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3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xx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3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xx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SG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5132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4">
            <a:extLst>
              <a:ext uri="{FF2B5EF4-FFF2-40B4-BE49-F238E27FC236}">
                <a16:creationId xmlns:a16="http://schemas.microsoft.com/office/drawing/2014/main" id="{69E61B7C-1095-1E57-CE57-E36C0A7AF911}"/>
              </a:ext>
            </a:extLst>
          </p:cNvPr>
          <p:cNvSpPr txBox="1"/>
          <p:nvPr/>
        </p:nvSpPr>
        <p:spPr>
          <a:xfrm>
            <a:off x="0" y="4648794"/>
            <a:ext cx="121856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en-US" altLang="ko-KR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International Symposium on Circuits and Systems</a:t>
            </a:r>
          </a:p>
          <a:p>
            <a:pPr algn="ctr"/>
            <a:r>
              <a:rPr lang="en-US" altLang="zh-CN"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Ph.D. Forum</a:t>
            </a:r>
          </a:p>
        </p:txBody>
      </p:sp>
      <p:sp>
        <p:nvSpPr>
          <p:cNvPr id="9" name="11 CuadroTexto">
            <a:extLst>
              <a:ext uri="{FF2B5EF4-FFF2-40B4-BE49-F238E27FC236}">
                <a16:creationId xmlns:a16="http://schemas.microsoft.com/office/drawing/2014/main" id="{D8D83438-2C8F-3316-50BD-7EBF6BAC445B}"/>
              </a:ext>
            </a:extLst>
          </p:cNvPr>
          <p:cNvSpPr txBox="1"/>
          <p:nvPr/>
        </p:nvSpPr>
        <p:spPr>
          <a:xfrm>
            <a:off x="649073" y="2061949"/>
            <a:ext cx="10887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</a:t>
            </a: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YOU!</a:t>
            </a:r>
          </a:p>
          <a:p>
            <a:pPr lvl="0" algn="ctr">
              <a:defRPr/>
            </a:pPr>
            <a:r>
              <a:rPr lang="en-US" altLang="zh-CN" sz="4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zh-CN" altLang="en-US" sz="4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4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zh-CN" altLang="en-US" sz="4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4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" name="音频 3">
            <a:hlinkClick r:id="" action="ppaction://media"/>
            <a:extLst>
              <a:ext uri="{FF2B5EF4-FFF2-40B4-BE49-F238E27FC236}">
                <a16:creationId xmlns:a16="http://schemas.microsoft.com/office/drawing/2014/main" id="{18A67C26-0E3A-21C6-CA44-5EEB8F8E08F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671300" y="63373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11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3117</TotalTime>
  <Words>82</Words>
  <Application>Microsoft Office PowerPoint</Application>
  <PresentationFormat>Widescreen</PresentationFormat>
  <Paragraphs>22</Paragraphs>
  <Slides>4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Times New Roman</vt:lpstr>
      <vt:lpstr>Wingdings</vt:lpstr>
      <vt:lpstr>Office 主题​​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Yongfu Li</dc:creator>
  <cp:lastModifiedBy>Yongfu Li</cp:lastModifiedBy>
  <cp:revision>590</cp:revision>
  <dcterms:created xsi:type="dcterms:W3CDTF">2019-06-19T02:08:00Z</dcterms:created>
  <dcterms:modified xsi:type="dcterms:W3CDTF">2024-03-19T15:25:57Z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2052-11.8.2.8576</vt:lpwstr>
  </property>
  <property fmtid="{D5CDD505-2E9C-101B-9397-08002B2CF9AE}" pid="3" name="ICV">
    <vt:lpwstr>846A19F5E75C4A42AEF22EBF3F225BD9</vt:lpwstr>
  </property>
</Properties>
</file>